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71" r:id="rId3"/>
    <p:sldId id="258" r:id="rId4"/>
    <p:sldId id="406" r:id="rId5"/>
    <p:sldId id="407" r:id="rId6"/>
    <p:sldId id="260" r:id="rId7"/>
    <p:sldId id="261" r:id="rId8"/>
    <p:sldId id="391" r:id="rId9"/>
    <p:sldId id="262" r:id="rId10"/>
    <p:sldId id="390" r:id="rId11"/>
    <p:sldId id="263" r:id="rId12"/>
    <p:sldId id="392" r:id="rId13"/>
    <p:sldId id="404" r:id="rId14"/>
    <p:sldId id="264" r:id="rId15"/>
    <p:sldId id="265" r:id="rId16"/>
    <p:sldId id="266" r:id="rId17"/>
    <p:sldId id="393" r:id="rId18"/>
    <p:sldId id="267" r:id="rId19"/>
    <p:sldId id="394" r:id="rId20"/>
    <p:sldId id="395" r:id="rId21"/>
    <p:sldId id="292" r:id="rId22"/>
    <p:sldId id="293" r:id="rId23"/>
    <p:sldId id="405" r:id="rId24"/>
    <p:sldId id="268" r:id="rId25"/>
    <p:sldId id="269" r:id="rId26"/>
    <p:sldId id="270" r:id="rId27"/>
    <p:sldId id="272" r:id="rId28"/>
    <p:sldId id="397" r:id="rId29"/>
    <p:sldId id="368" r:id="rId30"/>
    <p:sldId id="367" r:id="rId31"/>
    <p:sldId id="369" r:id="rId32"/>
    <p:sldId id="370" r:id="rId33"/>
    <p:sldId id="372" r:id="rId34"/>
    <p:sldId id="371" r:id="rId35"/>
    <p:sldId id="388" r:id="rId36"/>
    <p:sldId id="398" r:id="rId37"/>
    <p:sldId id="399" r:id="rId38"/>
    <p:sldId id="373" r:id="rId39"/>
    <p:sldId id="374" r:id="rId40"/>
    <p:sldId id="382" r:id="rId41"/>
    <p:sldId id="377" r:id="rId42"/>
    <p:sldId id="378" r:id="rId43"/>
    <p:sldId id="400" r:id="rId44"/>
    <p:sldId id="375" r:id="rId45"/>
    <p:sldId id="376" r:id="rId46"/>
    <p:sldId id="381" r:id="rId47"/>
    <p:sldId id="401" r:id="rId48"/>
    <p:sldId id="379" r:id="rId49"/>
    <p:sldId id="380" r:id="rId50"/>
    <p:sldId id="383" r:id="rId51"/>
    <p:sldId id="297" r:id="rId52"/>
    <p:sldId id="299" r:id="rId53"/>
    <p:sldId id="303" r:id="rId54"/>
    <p:sldId id="384" r:id="rId55"/>
    <p:sldId id="385" r:id="rId56"/>
    <p:sldId id="402" r:id="rId57"/>
    <p:sldId id="387" r:id="rId58"/>
    <p:sldId id="273" r:id="rId59"/>
    <p:sldId id="403" r:id="rId60"/>
    <p:sldId id="40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E410-9750-3A44-A70D-75B3D135E072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016A-67BC-C245-9FF4-1617195A0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9F1E3C8-9FEF-8F47-B8B6-81E90CEB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CC9B8-FB08-8A4D-9C4B-3E5973CDC3F1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2909ED6-07CE-1F49-B12B-160872FA3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629F6B-BD2D-7A43-8D39-475EDAE6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5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8D63BFAA-FDB7-B84D-B705-5B7B9FBC9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56ECA-FACF-E043-9653-0D8C99D5DD9C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8EA705FB-C1B5-EE45-8452-E30E13748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B195F74-C82D-914F-937E-89D7C523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02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F31D250A-831B-D847-BFB4-B1A2806CD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DDE72-07A0-2545-A753-0BD3409070F7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57AD6DE-895B-AB47-AA80-12ACBEFF1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C175D60-616D-4D40-847B-74FB5A8E3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3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BB12-2D18-844C-A8DD-92FBE423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D047F-8BC9-5C45-A6A7-2C39C42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C84A0-AC0D-E24C-8B97-8746006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D4FC-71B4-4147-BCC3-2247E71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93D1-3F8C-8D4B-ABA7-F0479EE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D681-C79D-DA4D-A00D-5C6CC9F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EA7-F5FC-8D4E-8800-5962887E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AAEA-573D-5A4A-82FA-F4C0090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2368-8459-F94B-A976-25BC908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6AE9-0893-4C42-BBA6-83AF37F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756-CD88-224B-92A3-1F12BC36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08F03-73B1-284C-ADDF-24307BE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4E7-7FD5-6F4D-BB71-FD26F0FB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943-306C-3F40-8C3C-67CC477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E41-4326-E342-9B19-4B4065C1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7FC7-1F9F-E742-B019-8A2F1982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F9B4-9057-F54D-82DB-B39A217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8CF2-F741-BE4E-B642-D2EE7B15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6F19-7FE4-BB4E-8B1F-0E4F3FF0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D40-2252-034A-BF82-A5DEBA98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26E-7832-E849-BC57-C5975DF1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199-5F21-F449-8365-D808C32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A8EA-B26C-7A48-9F33-F0C4EA4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FDB3-884D-7A4C-BF61-D145E421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294AB-DDF1-334C-B1CF-940EAD4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DCC-8D47-204C-BC69-1618A43F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C90B-00D8-2A40-A584-9E52C82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571B-8F36-7243-B424-587D615F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78130-0F50-6B49-8078-D95087C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B089-50A3-9D4E-B398-C8CF090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F537-4CC0-394B-8580-096CDE43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CFB-585A-5B42-A54E-C7D384F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8FE3-BD54-F645-8A15-3F21D51C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BCF7-D25D-3042-91C7-FD2A3FD8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8614-1B42-CD4C-8206-96057CF7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79396-3002-154F-AAA7-22231C86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084-85FC-BD40-B567-6FBD12B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E8D9-24B9-454B-A433-6BB1BC8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74301-5BAA-2A42-AEE2-E82E30BD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D7E6-F82E-7640-BE2E-427B8C2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50E8-A865-8340-BDB6-9ECB079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852B2-4B70-FA47-963C-4DAF153C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263A-8F4A-D344-8F22-C4871E43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F1F87-9AF2-B948-B9A3-C1B58DC8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FC24-2D3C-AE4B-921A-5BD1A31F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A781B-CC11-594A-A4B3-60D0818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83C-2CDF-0642-AA95-6F6F41F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83DF-EB18-B84F-B630-D95F90B8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C5A6-E606-BB42-9D99-5C8A0D243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2CEC-9B5F-CB41-B66F-9B53B647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3AB4-3DAB-1C45-82B3-7D2B8B74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47BED-CAD4-2946-A18B-BB3F91AB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EC6-9094-654F-A8E7-E883CC86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9A3D2-6F80-B84E-8EEF-4046FDD81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2C0A7-EBD3-DD42-86C5-7268FD99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F4215-86EF-BB4D-A7BC-4D9C6E1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9C4EC-1876-4847-9379-EE5C94F9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58BA-9752-1D4D-97CE-45689867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FAC72-903C-604C-8123-D5DD8386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C572-332D-634D-85A6-CE939682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06E1-6F85-8B4E-A8F6-FB93A41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6161-010A-5E4F-8268-BC6195964E25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6F7F-AA35-5E49-9754-F94A82CA4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C0F5-6FE8-4B4D-8D0D-C0E3241A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A75-0D47-BC4F-A0ED-833A4F54F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and Water Balance</a:t>
            </a:r>
          </a:p>
        </p:txBody>
      </p:sp>
    </p:spTree>
    <p:extLst>
      <p:ext uri="{BB962C8B-B14F-4D97-AF65-F5344CB8AC3E}">
        <p14:creationId xmlns:p14="http://schemas.microsoft.com/office/powerpoint/2010/main" val="321541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1974-394A-1248-A783-9D52BBDA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3" y="0"/>
            <a:ext cx="9754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4752-4E22-2245-8BB7-D63163F414C8}"/>
              </a:ext>
            </a:extLst>
          </p:cNvPr>
          <p:cNvSpPr txBox="1"/>
          <p:nvPr/>
        </p:nvSpPr>
        <p:spPr>
          <a:xfrm>
            <a:off x="341194" y="1146412"/>
            <a:ext cx="548548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α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(L) depends on temperature (T)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50794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l-GR" sz="3200" dirty="0">
                <a:solidFill>
                  <a:srgbClr val="7030A0"/>
                </a:solidFill>
              </a:rPr>
              <a:t>ε</a:t>
            </a:r>
            <a:r>
              <a:rPr lang="en-US" sz="3200" dirty="0">
                <a:solidFill>
                  <a:srgbClr val="7030A0"/>
                </a:solidFill>
              </a:rPr>
              <a:t> = emissivity</a:t>
            </a:r>
          </a:p>
          <a:p>
            <a:r>
              <a:rPr lang="el-GR" sz="3200" dirty="0">
                <a:solidFill>
                  <a:srgbClr val="7030A0"/>
                </a:solidFill>
              </a:rPr>
              <a:t>σ </a:t>
            </a:r>
            <a:r>
              <a:rPr lang="en-US" sz="3200" dirty="0">
                <a:solidFill>
                  <a:srgbClr val="7030A0"/>
                </a:solidFill>
              </a:rPr>
              <a:t>= Stefan-</a:t>
            </a:r>
            <a:r>
              <a:rPr lang="en-US" sz="3200" dirty="0" err="1">
                <a:solidFill>
                  <a:srgbClr val="7030A0"/>
                </a:solidFill>
              </a:rPr>
              <a:t>Boltzman</a:t>
            </a:r>
            <a:r>
              <a:rPr lang="en-US" sz="3200" dirty="0">
                <a:solidFill>
                  <a:srgbClr val="7030A0"/>
                </a:solidFill>
              </a:rPr>
              <a:t> constant</a:t>
            </a:r>
          </a:p>
        </p:txBody>
      </p:sp>
    </p:spTree>
    <p:extLst>
      <p:ext uri="{BB962C8B-B14F-4D97-AF65-F5344CB8AC3E}">
        <p14:creationId xmlns:p14="http://schemas.microsoft.com/office/powerpoint/2010/main" val="46058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4B0A-3130-8B41-92D4-A5CAAB05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7" y="0"/>
            <a:ext cx="99375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CF09F-CEB8-F745-BCC0-A91AAF51BC0B}"/>
              </a:ext>
            </a:extLst>
          </p:cNvPr>
          <p:cNvSpPr txBox="1"/>
          <p:nvPr/>
        </p:nvSpPr>
        <p:spPr>
          <a:xfrm>
            <a:off x="341194" y="1146412"/>
            <a:ext cx="1047082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</a:t>
            </a:r>
            <a:r>
              <a:rPr lang="en-US" sz="5000" baseline="-25000" dirty="0">
                <a:solidFill>
                  <a:schemeClr val="bg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408444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AF81-E2BA-D24E-A7DE-0AD3DA25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absorbed is partitioned into non-radiative fluxes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80E1-D19D-954B-ABE0-A00E32FD8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</p:spTree>
    <p:extLst>
      <p:ext uri="{BB962C8B-B14F-4D97-AF65-F5344CB8AC3E}">
        <p14:creationId xmlns:p14="http://schemas.microsoft.com/office/powerpoint/2010/main" val="28990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2333767" y="3480180"/>
            <a:ext cx="1528549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669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Total radiation absorbed by the surface</a:t>
            </a:r>
          </a:p>
        </p:txBody>
      </p:sp>
    </p:spTree>
    <p:extLst>
      <p:ext uri="{BB962C8B-B14F-4D97-AF65-F5344CB8AC3E}">
        <p14:creationId xmlns:p14="http://schemas.microsoft.com/office/powerpoint/2010/main" val="383956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4285397" y="3414805"/>
            <a:ext cx="736980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489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Sensible heat flux (heats air)</a:t>
            </a:r>
          </a:p>
        </p:txBody>
      </p:sp>
    </p:spTree>
    <p:extLst>
      <p:ext uri="{BB962C8B-B14F-4D97-AF65-F5344CB8AC3E}">
        <p14:creationId xmlns:p14="http://schemas.microsoft.com/office/powerpoint/2010/main" val="370518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6EB0-7F3D-2346-8296-BE23F764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0" y="0"/>
            <a:ext cx="100988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0EAA1-F8E2-2A4E-B855-CB719E3F537B}"/>
              </a:ext>
            </a:extLst>
          </p:cNvPr>
          <p:cNvSpPr txBox="1"/>
          <p:nvPr/>
        </p:nvSpPr>
        <p:spPr>
          <a:xfrm>
            <a:off x="341194" y="1146412"/>
            <a:ext cx="583814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5581934" y="3365944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411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Latent heat flux (water evaporation; no T change)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 = latent heat of vaporization (constant)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E =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83046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C45BF-095B-FB4C-9F5D-0A6E37AF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2" y="0"/>
            <a:ext cx="100279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92781-174E-1647-B510-D2E2FF42D0A0}"/>
              </a:ext>
            </a:extLst>
          </p:cNvPr>
          <p:cNvSpPr txBox="1"/>
          <p:nvPr/>
        </p:nvSpPr>
        <p:spPr>
          <a:xfrm>
            <a:off x="341194" y="1146412"/>
            <a:ext cx="76655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LE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9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89A-2FA5-3C48-91AF-B7A319EE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Pre-class ice breaker </a:t>
            </a:r>
            <a:r>
              <a:rPr lang="en-US" dirty="0">
                <a:sym typeface="Wingdings" pitchFamily="2" charset="2"/>
              </a:rPr>
              <a:t> write down your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9AF7-E9C4-8144-8C7D-B79C9201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8990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95C96-813F-8D43-BDF8-B2E5DCAAC068}"/>
              </a:ext>
            </a:extLst>
          </p:cNvPr>
          <p:cNvSpPr txBox="1"/>
          <p:nvPr/>
        </p:nvSpPr>
        <p:spPr>
          <a:xfrm>
            <a:off x="7165074" y="3370997"/>
            <a:ext cx="449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 do you notice from this figure?</a:t>
            </a:r>
          </a:p>
        </p:txBody>
      </p:sp>
    </p:spTree>
    <p:extLst>
      <p:ext uri="{BB962C8B-B14F-4D97-AF65-F5344CB8AC3E}">
        <p14:creationId xmlns:p14="http://schemas.microsoft.com/office/powerpoint/2010/main" val="134642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0EE49FDE-403E-E24C-BE42-1EBA7435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6" y="5059364"/>
            <a:ext cx="3389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High transpiration/Wet ecosystems</a:t>
            </a:r>
          </a:p>
        </p:txBody>
      </p:sp>
      <p:sp>
        <p:nvSpPr>
          <p:cNvPr id="31748" name="TextBox 5">
            <a:extLst>
              <a:ext uri="{FF2B5EF4-FFF2-40B4-BE49-F238E27FC236}">
                <a16:creationId xmlns:a16="http://schemas.microsoft.com/office/drawing/2014/main" id="{869CCD89-9F76-0C41-B379-E549CA9B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290639"/>
            <a:ext cx="338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Low transpiration/ Dry ecosystems</a:t>
            </a:r>
          </a:p>
        </p:txBody>
      </p:sp>
    </p:spTree>
    <p:extLst>
      <p:ext uri="{BB962C8B-B14F-4D97-AF65-F5344CB8AC3E}">
        <p14:creationId xmlns:p14="http://schemas.microsoft.com/office/powerpoint/2010/main" val="19837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ensible and latent heat flux.png">
            <a:extLst>
              <a:ext uri="{FF2B5EF4-FFF2-40B4-BE49-F238E27FC236}">
                <a16:creationId xmlns:a16="http://schemas.microsoft.com/office/drawing/2014/main" id="{12B8D2A4-94FB-2D42-A9AE-60BFC0BE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F21881D8-5933-6C47-8A1C-387407C8BE2B}"/>
              </a:ext>
            </a:extLst>
          </p:cNvPr>
          <p:cNvSpPr txBox="1">
            <a:spLocks/>
          </p:cNvSpPr>
          <p:nvPr/>
        </p:nvSpPr>
        <p:spPr bwMode="auto">
          <a:xfrm>
            <a:off x="1947863" y="-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is </a:t>
            </a:r>
            <a:r>
              <a:rPr lang="en-US" altLang="en-US" sz="4400" dirty="0">
                <a:solidFill>
                  <a:srgbClr val="7030A0"/>
                </a:solidFill>
              </a:rPr>
              <a:t>spatially and temporally variable</a:t>
            </a:r>
          </a:p>
        </p:txBody>
      </p:sp>
      <p:sp>
        <p:nvSpPr>
          <p:cNvPr id="32771" name="TextBox 3">
            <a:extLst>
              <a:ext uri="{FF2B5EF4-FFF2-40B4-BE49-F238E27FC236}">
                <a16:creationId xmlns:a16="http://schemas.microsoft.com/office/drawing/2014/main" id="{2569E1BF-1788-F04B-8B47-A7DF92D0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7429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2" name="TextBox 4">
            <a:extLst>
              <a:ext uri="{FF2B5EF4-FFF2-40B4-BE49-F238E27FC236}">
                <a16:creationId xmlns:a16="http://schemas.microsoft.com/office/drawing/2014/main" id="{F2056CFA-C7BB-2F48-B553-DAB5F46D0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7" y="1587500"/>
            <a:ext cx="3387726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Desert - High</a:t>
            </a:r>
          </a:p>
        </p:txBody>
      </p:sp>
      <p:sp>
        <p:nvSpPr>
          <p:cNvPr id="32773" name="TextBox 5">
            <a:extLst>
              <a:ext uri="{FF2B5EF4-FFF2-40B4-BE49-F238E27FC236}">
                <a16:creationId xmlns:a16="http://schemas.microsoft.com/office/drawing/2014/main" id="{E5CFC1E8-1A2C-C14B-85AB-B125A7AC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484813"/>
            <a:ext cx="4037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Tropical Rainforest </a:t>
            </a:r>
            <a:r>
              <a:rPr lang="mr-IN" altLang="en-US" sz="2800" dirty="0"/>
              <a:t>–</a:t>
            </a:r>
            <a:r>
              <a:rPr lang="en-US" altLang="en-US" sz="2800" dirty="0"/>
              <a:t> 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Tight linkage of energy and water budgets</a:t>
            </a:r>
          </a:p>
        </p:txBody>
      </p:sp>
      <p:sp>
        <p:nvSpPr>
          <p:cNvPr id="32774" name="TextBox 7">
            <a:extLst>
              <a:ext uri="{FF2B5EF4-FFF2-40B4-BE49-F238E27FC236}">
                <a16:creationId xmlns:a16="http://schemas.microsoft.com/office/drawing/2014/main" id="{045DA675-B7B8-5D4A-B99C-F23C2E6DA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647826"/>
            <a:ext cx="40370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Spatial </a:t>
            </a:r>
            <a:r>
              <a:rPr lang="mr-IN" altLang="en-US" sz="2800"/>
              <a:t>–</a:t>
            </a:r>
            <a:r>
              <a:rPr lang="en-US" altLang="en-US" sz="2800"/>
              <a:t> turbulence within and between ecosystems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Temporal </a:t>
            </a:r>
            <a:r>
              <a:rPr lang="mr-IN" altLang="en-US" sz="2800"/>
              <a:t>–</a:t>
            </a:r>
            <a:r>
              <a:rPr lang="en-US" altLang="en-US" sz="2800"/>
              <a:t> snowmelt, bud break</a:t>
            </a:r>
          </a:p>
        </p:txBody>
      </p:sp>
    </p:spTree>
    <p:extLst>
      <p:ext uri="{BB962C8B-B14F-4D97-AF65-F5344CB8AC3E}">
        <p14:creationId xmlns:p14="http://schemas.microsoft.com/office/powerpoint/2010/main" val="232992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0336-B27D-9C48-A922-CB6EB5A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Areas with high Bowen ratios tend to have higher air temperatures for a given amount of 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endParaRPr lang="en-US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3BBCC-36C9-CC49-B818-C116F151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6893956" y="3349432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08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Ground heat flux (heats ground; typically small)</a:t>
            </a:r>
          </a:p>
        </p:txBody>
      </p:sp>
    </p:spTree>
    <p:extLst>
      <p:ext uri="{BB962C8B-B14F-4D97-AF65-F5344CB8AC3E}">
        <p14:creationId xmlns:p14="http://schemas.microsoft.com/office/powerpoint/2010/main" val="15014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8122253" y="3349432"/>
            <a:ext cx="1054167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7924522" y="4844955"/>
            <a:ext cx="144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93870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11D-EDCC-0842-BAF7-7151843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</a:t>
            </a:r>
            <a:r>
              <a:rPr lang="en-US" dirty="0">
                <a:sym typeface="Wingdings" pitchFamily="2" charset="2"/>
              </a:rPr>
              <a:t> turn in for participation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9E-86DE-9747-86C6-56653E4C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Answer the beginning of class questions using the energy budget equations: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3748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3734935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47-D829-F948-9CDB-512E0C12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Half-baked climate solutions!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C66-057F-784B-8FD0-1896813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Idea: open up stomata to crank up photosynthesis to increase carbon uptake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Would this impact climate?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0F239-0675-5049-B614-65E54C58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85" y="3844593"/>
            <a:ext cx="4673600" cy="290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CCBFC-328F-3448-9C53-4715854A5240}"/>
              </a:ext>
            </a:extLst>
          </p:cNvPr>
          <p:cNvSpPr txBox="1"/>
          <p:nvPr/>
        </p:nvSpPr>
        <p:spPr>
          <a:xfrm>
            <a:off x="9496106" y="6311900"/>
            <a:ext cx="23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F0A0-4C7A-7E43-8FDA-E62424987836}"/>
              </a:ext>
            </a:extLst>
          </p:cNvPr>
          <p:cNvSpPr txBox="1"/>
          <p:nvPr/>
        </p:nvSpPr>
        <p:spPr>
          <a:xfrm>
            <a:off x="0" y="6496397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et al. (2011)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104D2-9947-F142-B6F9-2D44F3BD73BE}"/>
              </a:ext>
            </a:extLst>
          </p:cNvPr>
          <p:cNvCxnSpPr>
            <a:cxnSpLocks/>
          </p:cNvCxnSpPr>
          <p:nvPr/>
        </p:nvCxnSpPr>
        <p:spPr>
          <a:xfrm flipH="1">
            <a:off x="7560860" y="6599175"/>
            <a:ext cx="193524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C61A8A-8737-1046-B56D-95DF02B632E3}"/>
              </a:ext>
            </a:extLst>
          </p:cNvPr>
          <p:cNvSpPr txBox="1"/>
          <p:nvPr/>
        </p:nvSpPr>
        <p:spPr>
          <a:xfrm>
            <a:off x="630640" y="4698578"/>
            <a:ext cx="217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Openness of stomata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629D1-F222-0544-8DF2-760EF6D9AA0A}"/>
              </a:ext>
            </a:extLst>
          </p:cNvPr>
          <p:cNvCxnSpPr>
            <a:cxnSpLocks/>
          </p:cNvCxnSpPr>
          <p:nvPr/>
        </p:nvCxnSpPr>
        <p:spPr>
          <a:xfrm>
            <a:off x="2595341" y="5114077"/>
            <a:ext cx="1559644" cy="10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265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 b="49252"/>
          <a:stretch/>
        </p:blipFill>
        <p:spPr>
          <a:xfrm>
            <a:off x="25333" y="2399507"/>
            <a:ext cx="6166461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37329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13F2-CACD-D648-81B7-86BB891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surface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0DDD-8268-F64D-88F8-438A408F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-368" b="49252"/>
          <a:stretch/>
        </p:blipFill>
        <p:spPr>
          <a:xfrm>
            <a:off x="326571" y="2399507"/>
            <a:ext cx="11999525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432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2" r="-368" b="49252"/>
          <a:stretch/>
        </p:blipFill>
        <p:spPr>
          <a:xfrm>
            <a:off x="26124" y="2399507"/>
            <a:ext cx="6199616" cy="377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769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6212677" y="2543204"/>
            <a:ext cx="5965367" cy="360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6385" y="2076341"/>
            <a:ext cx="259616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Local cooling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EEBB-D3F0-2247-AEA3-4524FBC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D682-6CD2-4E48-9D8C-FBB0691F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7723-1183-8F40-B174-F1FBF74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F30-97C5-0146-98A1-E63861A2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does water enter a terrestrial ecosystem?</a:t>
            </a:r>
          </a:p>
          <a:p>
            <a:r>
              <a:rPr lang="en-US" sz="4800" dirty="0"/>
              <a:t>Where does it go?</a:t>
            </a:r>
          </a:p>
          <a:p>
            <a:pPr lvl="1"/>
            <a:r>
              <a:rPr lang="en-US" sz="4400" dirty="0"/>
              <a:t>Outputs</a:t>
            </a:r>
          </a:p>
          <a:p>
            <a:pPr lvl="1"/>
            <a:r>
              <a:rPr lang="en-US" sz="4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7447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1CF239-DC76-A347-BEF0-BAFC91E6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75" y="492457"/>
            <a:ext cx="7006007" cy="61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2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1308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+/- ∆S = E + R</a:t>
            </a:r>
          </a:p>
        </p:txBody>
      </p:sp>
    </p:spTree>
    <p:extLst>
      <p:ext uri="{BB962C8B-B14F-4D97-AF65-F5344CB8AC3E}">
        <p14:creationId xmlns:p14="http://schemas.microsoft.com/office/powerpoint/2010/main" val="49617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E + R +/- ∆S </a:t>
            </a:r>
          </a:p>
        </p:txBody>
      </p:sp>
    </p:spTree>
    <p:extLst>
      <p:ext uri="{BB962C8B-B14F-4D97-AF65-F5344CB8AC3E}">
        <p14:creationId xmlns:p14="http://schemas.microsoft.com/office/powerpoint/2010/main" val="296260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A8FE-ADDD-4E41-A62D-08E2E9C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moves through ecosystems via potential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F7B9-42FB-C74C-987A-37EB9FDF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CFE6F091-7043-734E-9E26-AB07C278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9" y="609600"/>
            <a:ext cx="35988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E8E600A0-F87A-4642-B19D-EE19AA6E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4572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/>
              <a:t>Water moves from high water potential to low water potential via a continuous water column/film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AE7165EF-3ED6-FA43-86DB-4B733AB7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38735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80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2E5-A5A9-DE46-857B-9387961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soil water potential depends on soil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7E30-7836-4642-8F20-17AF33BA1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86203B-C482-B445-B5D3-125FFDF6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8" y="209266"/>
            <a:ext cx="83248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81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ureWaterHoldingCapacity.png">
            <a:extLst>
              <a:ext uri="{FF2B5EF4-FFF2-40B4-BE49-F238E27FC236}">
                <a16:creationId xmlns:a16="http://schemas.microsoft.com/office/drawing/2014/main" id="{42EBE4F8-E3F3-964E-B1F6-3D48B340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686" y="748897"/>
            <a:ext cx="6296995" cy="5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40E0-4F27-A44C-BA2E-6701A094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to the energy budget: </a:t>
            </a:r>
            <a:r>
              <a:rPr lang="en-US" dirty="0">
                <a:solidFill>
                  <a:srgbClr val="7030A0"/>
                </a:solidFill>
              </a:rPr>
              <a:t>Transpiration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7AA3-2BF5-EA4B-BC1C-EB74C656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8CF1BF04-D6F2-ED4B-A380-A3FE8591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1" y="228600"/>
          <a:ext cx="48101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SPW 6.0 Graph" r:id="rId3" imgW="29616400" imgH="48171100" progId="SigmaPlotGraphicObject.4">
                  <p:embed/>
                </p:oleObj>
              </mc:Choice>
              <mc:Fallback>
                <p:oleObj name="SPW 6.0 Graph" r:id="rId3" imgW="29616400" imgH="48171100" progId="SigmaPlotGraphicObject.4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8CF1BF04-D6F2-ED4B-A380-A3FE8591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67" b="14444"/>
                      <a:stretch>
                        <a:fillRect/>
                      </a:stretch>
                    </p:blipFill>
                    <p:spPr bwMode="auto">
                      <a:xfrm>
                        <a:off x="5715001" y="228600"/>
                        <a:ext cx="48101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5" descr="DSCN0736">
            <a:extLst>
              <a:ext uri="{FF2B5EF4-FFF2-40B4-BE49-F238E27FC236}">
                <a16:creationId xmlns:a16="http://schemas.microsoft.com/office/drawing/2014/main" id="{5C100248-A6D9-6941-A9E3-CFE30DD5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23622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Text Box 6">
            <a:extLst>
              <a:ext uri="{FF2B5EF4-FFF2-40B4-BE49-F238E27FC236}">
                <a16:creationId xmlns:a16="http://schemas.microsoft.com/office/drawing/2014/main" id="{CB9FA582-CE5C-4843-B9F9-B2FEE50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91288"/>
            <a:ext cx="365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000000"/>
                </a:solidFill>
              </a:rPr>
              <a:t>(Fischer et al. 2003 Tree Phys.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E115DCB-FE16-784D-809B-09C20DE2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91" y="53976"/>
            <a:ext cx="3505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Transpiration is positively related to soil water availability…</a:t>
            </a:r>
          </a:p>
        </p:txBody>
      </p:sp>
    </p:spTree>
    <p:extLst>
      <p:ext uri="{BB962C8B-B14F-4D97-AF65-F5344CB8AC3E}">
        <p14:creationId xmlns:p14="http://schemas.microsoft.com/office/powerpoint/2010/main" val="370178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F4199-A0AA-9B4E-9F6B-7BA9165F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7" y="830997"/>
            <a:ext cx="6609952" cy="5657671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71B51710-D916-594B-A4ED-14BDE307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1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…and stomatal opening…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27607-6E8C-7F41-B88E-BCD2240BC9D4}"/>
              </a:ext>
            </a:extLst>
          </p:cNvPr>
          <p:cNvSpPr txBox="1"/>
          <p:nvPr/>
        </p:nvSpPr>
        <p:spPr>
          <a:xfrm>
            <a:off x="9148218" y="6488668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Jarvis and McNaughton (1986)</a:t>
            </a:r>
          </a:p>
        </p:txBody>
      </p:sp>
    </p:spTree>
    <p:extLst>
      <p:ext uri="{BB962C8B-B14F-4D97-AF65-F5344CB8AC3E}">
        <p14:creationId xmlns:p14="http://schemas.microsoft.com/office/powerpoint/2010/main" val="74097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6D7916DC-C737-0047-A4A0-D21BC546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683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7030A0"/>
                </a:solidFill>
              </a:rPr>
              <a:t>…and a lot of other things! </a:t>
            </a:r>
          </a:p>
        </p:txBody>
      </p:sp>
    </p:spTree>
    <p:extLst>
      <p:ext uri="{BB962C8B-B14F-4D97-AF65-F5344CB8AC3E}">
        <p14:creationId xmlns:p14="http://schemas.microsoft.com/office/powerpoint/2010/main" val="1701284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0DEE9-39B9-1F44-9342-EBB894C4F889}"/>
              </a:ext>
            </a:extLst>
          </p:cNvPr>
          <p:cNvSpPr/>
          <p:nvPr/>
        </p:nvSpPr>
        <p:spPr>
          <a:xfrm>
            <a:off x="668740" y="5991367"/>
            <a:ext cx="1760561" cy="83933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8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27C8-4ED1-D14A-AE03-5A27690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transpiration respond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2863-DA4D-6940-B7B1-52546390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Higher temperatures?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Reduced humidity?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light?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CO</a:t>
            </a:r>
            <a:r>
              <a:rPr lang="en-US" sz="4800" baseline="-25000" dirty="0">
                <a:solidFill>
                  <a:srgbClr val="7030A0"/>
                </a:solidFill>
              </a:rPr>
              <a:t>2</a:t>
            </a:r>
            <a:r>
              <a:rPr lang="en-US" sz="48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6BD0-0792-5A43-9C27-B8C6A7E0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6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DE07-D1DB-7E4F-9B53-4AB1CE5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E4A1B-A3D0-5B4A-A216-BFD18F4261E9}"/>
              </a:ext>
            </a:extLst>
          </p:cNvPr>
          <p:cNvSpPr txBox="1"/>
          <p:nvPr/>
        </p:nvSpPr>
        <p:spPr>
          <a:xfrm>
            <a:off x="791570" y="1091821"/>
            <a:ext cx="1088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Side bar: Why are there more clouds over the vegetation?</a:t>
            </a:r>
          </a:p>
        </p:txBody>
      </p:sp>
    </p:spTree>
    <p:extLst>
      <p:ext uri="{BB962C8B-B14F-4D97-AF65-F5344CB8AC3E}">
        <p14:creationId xmlns:p14="http://schemas.microsoft.com/office/powerpoint/2010/main" val="189253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A5344B-A227-4A46-88C4-E8750E0FD75B}"/>
              </a:ext>
            </a:extLst>
          </p:cNvPr>
          <p:cNvSpPr/>
          <p:nvPr/>
        </p:nvSpPr>
        <p:spPr>
          <a:xfrm>
            <a:off x="3766782" y="5813946"/>
            <a:ext cx="1637731" cy="88710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2ABA1D-A0D2-2548-AA57-1F1EA7539179}"/>
              </a:ext>
            </a:extLst>
          </p:cNvPr>
          <p:cNvSpPr/>
          <p:nvPr/>
        </p:nvSpPr>
        <p:spPr>
          <a:xfrm>
            <a:off x="8409295" y="5923128"/>
            <a:ext cx="1637731" cy="77792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1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9D20-5CB5-3B4B-9230-05E907C8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water movement varies by ecosystem due to differential species responses: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312-7D8E-7A4B-B22B-A183714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58403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DFA7-AB62-4A45-BECD-3ACDE386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r>
              <a:rPr lang="en-US" dirty="0">
                <a:solidFill>
                  <a:srgbClr val="7030A0"/>
                </a:solidFill>
              </a:rPr>
              <a:t> strategy influence the water cycle?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E9514-051E-F945-905E-5EFB6FC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8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2996716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</a:t>
            </a:r>
            <a:r>
              <a:rPr lang="en-US" dirty="0">
                <a:solidFill>
                  <a:srgbClr val="7030A0"/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299606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>
            <a:extLst>
              <a:ext uri="{FF2B5EF4-FFF2-40B4-BE49-F238E27FC236}">
                <a16:creationId xmlns:a16="http://schemas.microsoft.com/office/drawing/2014/main" id="{BCC4AA46-B1E5-4F4F-8E71-FE25CB73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3124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</a:t>
            </a:r>
            <a:r>
              <a:rPr lang="en-US" altLang="en-US" sz="1800" b="1" u="sng"/>
              <a:t>+</a:t>
            </a:r>
            <a:r>
              <a:rPr lang="en-US" altLang="en-US" sz="1800" b="1"/>
              <a:t> ∆S = E + 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= Precipitation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 = 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E = Evapotranspiration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R = Runoff (streamflow)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38FE5775-DF92-0245-9F6A-A1BB5BBAE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17" r="1903" b="1205"/>
          <a:stretch>
            <a:fillRect/>
          </a:stretch>
        </p:blipFill>
        <p:spPr bwMode="auto">
          <a:xfrm>
            <a:off x="1828800" y="3124200"/>
            <a:ext cx="2819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10904-4C92-1C44-A6B3-8185D25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0" y="1200149"/>
            <a:ext cx="5054690" cy="5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4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AA86A-9F51-BA47-AD87-19E8C4C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7" y="0"/>
            <a:ext cx="5078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7DB36-DDB7-0C43-95C1-E83E49A5672B}"/>
              </a:ext>
            </a:extLst>
          </p:cNvPr>
          <p:cNvSpPr txBox="1"/>
          <p:nvPr/>
        </p:nvSpPr>
        <p:spPr>
          <a:xfrm>
            <a:off x="7200900" y="2643189"/>
            <a:ext cx="457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171704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</a:p>
        </p:txBody>
      </p:sp>
    </p:spTree>
    <p:extLst>
      <p:ext uri="{BB962C8B-B14F-4D97-AF65-F5344CB8AC3E}">
        <p14:creationId xmlns:p14="http://schemas.microsoft.com/office/powerpoint/2010/main" val="17755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24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5544129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5530481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8569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7355"/>
            <a:ext cx="10515600" cy="4585647"/>
          </a:xfrm>
        </p:spPr>
        <p:txBody>
          <a:bodyPr>
            <a:normAutofit/>
          </a:bodyPr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the combination determines the climate of an ecosystem</a:t>
            </a:r>
          </a:p>
        </p:txBody>
      </p:sp>
    </p:spTree>
    <p:extLst>
      <p:ext uri="{BB962C8B-B14F-4D97-AF65-F5344CB8AC3E}">
        <p14:creationId xmlns:p14="http://schemas.microsoft.com/office/powerpoint/2010/main" val="10301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32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3AD3-7CBF-8443-BF3C-3AC8E8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7" y="0"/>
            <a:ext cx="98386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000F8-6542-4841-BDDC-EDABDE47FF51}"/>
              </a:ext>
            </a:extLst>
          </p:cNvPr>
          <p:cNvSpPr txBox="1"/>
          <p:nvPr/>
        </p:nvSpPr>
        <p:spPr>
          <a:xfrm>
            <a:off x="341194" y="1146412"/>
            <a:ext cx="111049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R</a:t>
            </a:r>
            <a:r>
              <a:rPr lang="en-US" sz="5000" baseline="-25000" dirty="0" err="1">
                <a:solidFill>
                  <a:schemeClr val="bg1"/>
                </a:solidFill>
              </a:rPr>
              <a:t>net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(K) depends on the albedo (</a:t>
            </a:r>
            <a:r>
              <a:rPr lang="el-GR" dirty="0"/>
              <a:t>α</a:t>
            </a:r>
            <a:r>
              <a:rPr lang="en-US" dirty="0"/>
              <a:t>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85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94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991</Words>
  <Application>Microsoft Macintosh PowerPoint</Application>
  <PresentationFormat>Widescreen</PresentationFormat>
  <Paragraphs>144</Paragraphs>
  <Slides>60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SPW 6.0 Graph</vt:lpstr>
      <vt:lpstr>Energy and Water Balance</vt:lpstr>
      <vt:lpstr>Pre-class ice breaker  write down your answer</vt:lpstr>
      <vt:lpstr>The surface energy budget</vt:lpstr>
      <vt:lpstr>PowerPoint Presentation</vt:lpstr>
      <vt:lpstr>PowerPoint Presentation</vt:lpstr>
      <vt:lpstr>The net radiation absorbed by a surface is a sum of ingoing and outgoing radiation</vt:lpstr>
      <vt:lpstr>The net radiation absorbed by a surface is a sum of ingoing and outgoing radiation</vt:lpstr>
      <vt:lpstr>PowerPoint Presentation</vt:lpstr>
      <vt:lpstr>Shortwave (K) depends on the albedo (α)</vt:lpstr>
      <vt:lpstr>PowerPoint Presentation</vt:lpstr>
      <vt:lpstr>Longwave (L) depends on temperature (T)</vt:lpstr>
      <vt:lpstr>PowerPoint Presentation</vt:lpstr>
      <vt:lpstr>Net radiation absorbed is partitioned into non-radiative fluxes</vt:lpstr>
      <vt:lpstr>Net radiation (Rnet) is partitioned into different fluxes at the surface</vt:lpstr>
      <vt:lpstr>Net radiation (Rnet) is partitioned into different fluxes at the surface</vt:lpstr>
      <vt:lpstr>Net radiation (Rnet) is partitioned into different fluxes at the surface</vt:lpstr>
      <vt:lpstr>PowerPoint Presentation</vt:lpstr>
      <vt:lpstr>Net radiation (Rnet) is partitioned into different fluxes at the surface</vt:lpstr>
      <vt:lpstr>PowerPoint Presentation</vt:lpstr>
      <vt:lpstr>PowerPoint Presentation</vt:lpstr>
      <vt:lpstr>PowerPoint Presentation</vt:lpstr>
      <vt:lpstr>PowerPoint Presentation</vt:lpstr>
      <vt:lpstr>Areas with high Bowen ratios tend to have higher air temperatures for a given amount of Rnet</vt:lpstr>
      <vt:lpstr>Net radiation (Rnet) is partitioned into different fluxes at the surface</vt:lpstr>
      <vt:lpstr>Net radiation (Rnet) is partitioned into different fluxes at the surface</vt:lpstr>
      <vt:lpstr>Class activity  turn in for participation point</vt:lpstr>
      <vt:lpstr>Surface energy budget recap</vt:lpstr>
      <vt:lpstr>Half-baked climate solutions!</vt:lpstr>
      <vt:lpstr>PowerPoint Presentation</vt:lpstr>
      <vt:lpstr>PowerPoint Presentation</vt:lpstr>
      <vt:lpstr>PowerPoint Presentation</vt:lpstr>
      <vt:lpstr>Water budget</vt:lpstr>
      <vt:lpstr>Questions</vt:lpstr>
      <vt:lpstr>PowerPoint Presentation</vt:lpstr>
      <vt:lpstr>The Water Budget  Precipitation +/- Storage = Evapotranspiration + Runoff</vt:lpstr>
      <vt:lpstr>The Water Budget  P +/- ∆S = E + R</vt:lpstr>
      <vt:lpstr>The Water Budget  P = E + R +/- ∆S </vt:lpstr>
      <vt:lpstr>Water moves through ecosystems via potential gradients</vt:lpstr>
      <vt:lpstr>PowerPoint Presentation</vt:lpstr>
      <vt:lpstr>Remember: soil water potential depends on soil texture</vt:lpstr>
      <vt:lpstr>PowerPoint Presentation</vt:lpstr>
      <vt:lpstr>PowerPoint Presentation</vt:lpstr>
      <vt:lpstr>Coupling to the energy budget: Transpiration</vt:lpstr>
      <vt:lpstr>PowerPoint Presentation</vt:lpstr>
      <vt:lpstr>PowerPoint Presentation</vt:lpstr>
      <vt:lpstr>PowerPoint Presentation</vt:lpstr>
      <vt:lpstr>PowerPoint Presentation</vt:lpstr>
      <vt:lpstr>How does transpiration respond to…</vt:lpstr>
      <vt:lpstr>PowerPoint Presentation</vt:lpstr>
      <vt:lpstr>Plant water movement varies by ecosystem due to differential species responses: Isohydry</vt:lpstr>
      <vt:lpstr>Isohydry</vt:lpstr>
      <vt:lpstr>PowerPoint Presentation</vt:lpstr>
      <vt:lpstr>PowerPoint Presentation</vt:lpstr>
      <vt:lpstr>How would isohydry strategy influence the water cycle?</vt:lpstr>
      <vt:lpstr>The Water Budget  Precipitation +/- Storage = Evapotranspiration + Runoff</vt:lpstr>
      <vt:lpstr>The Water Budget  Precipitation +/- Storage = Evapotranspiration + Runoff</vt:lpstr>
      <vt:lpstr>PowerPoint Presentation</vt:lpstr>
      <vt:lpstr>PowerPoint Presentation</vt:lpstr>
      <vt:lpstr>Final point: you cannot disentangle energy balance from water balance</vt:lpstr>
      <vt:lpstr>Final point: you cannot disentangle energy balance from water balance, the combination determines the climate of an ecosystem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Nick Smith</cp:lastModifiedBy>
  <cp:revision>58</cp:revision>
  <dcterms:created xsi:type="dcterms:W3CDTF">2019-09-16T19:55:49Z</dcterms:created>
  <dcterms:modified xsi:type="dcterms:W3CDTF">2023-09-05T14:49:43Z</dcterms:modified>
</cp:coreProperties>
</file>